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5" r:id="rId3"/>
    <p:sldId id="257" r:id="rId4"/>
    <p:sldId id="258" r:id="rId5"/>
    <p:sldId id="282" r:id="rId6"/>
    <p:sldId id="260" r:id="rId7"/>
    <p:sldId id="261" r:id="rId8"/>
    <p:sldId id="262" r:id="rId9"/>
    <p:sldId id="264" r:id="rId10"/>
    <p:sldId id="263" r:id="rId11"/>
    <p:sldId id="283" r:id="rId12"/>
    <p:sldId id="272" r:id="rId13"/>
    <p:sldId id="270" r:id="rId14"/>
    <p:sldId id="281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10440988" cy="7200900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CA2"/>
    <a:srgbClr val="FF0000"/>
    <a:srgbClr val="CC6600"/>
    <a:srgbClr val="FA728F"/>
    <a:srgbClr val="0033CC"/>
    <a:srgbClr val="FF0066"/>
    <a:srgbClr val="9900FF"/>
    <a:srgbClr val="C2FB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9" autoAdjust="0"/>
    <p:restoredTop sz="94532" autoAdjust="0"/>
  </p:normalViewPr>
  <p:slideViewPr>
    <p:cSldViewPr>
      <p:cViewPr varScale="1">
        <p:scale>
          <a:sx n="94" d="100"/>
          <a:sy n="94" d="100"/>
        </p:scale>
        <p:origin x="-96" y="-210"/>
      </p:cViewPr>
      <p:guideLst>
        <p:guide orient="horz" pos="2268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C5C76-55D4-4F08-910D-57B2588DE8EB}" type="datetimeFigureOut">
              <a:rPr lang="ru-RU" smtClean="0"/>
              <a:pPr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4563" y="685800"/>
            <a:ext cx="4968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1333-DE9A-4467-8A0F-EC7235C1AC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B1333-DE9A-4467-8A0F-EC7235C1ACF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638" y="2236788"/>
            <a:ext cx="8875712" cy="1543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863" y="4079875"/>
            <a:ext cx="7307262" cy="1841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76B85-4435-4166-88DF-2FE5BB8CB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985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BC4B3-19E9-401A-A582-EAB63D1E5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279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70788" y="288925"/>
            <a:ext cx="2347912" cy="6143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288" y="288925"/>
            <a:ext cx="6896100" cy="6143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BEAB-D814-43B7-BCC2-D4EBDF73C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640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16B57-F9E5-4117-8457-23B01E4CD8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399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00" y="4627563"/>
            <a:ext cx="8874125" cy="1430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5500" y="3052763"/>
            <a:ext cx="8874125" cy="15748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F91C-E929-4A58-861D-B50CEF993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720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288" y="1679575"/>
            <a:ext cx="4621212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95900" y="1679575"/>
            <a:ext cx="46228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F05DC-B52C-444E-AFB9-BC42D340A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112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88" y="1611313"/>
            <a:ext cx="46132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288" y="2284413"/>
            <a:ext cx="4613275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38" y="1611313"/>
            <a:ext cx="4614862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38" y="2284413"/>
            <a:ext cx="4614862" cy="41481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67312-1A81-4A03-9424-A05C327532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259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25A25-B707-406D-9A6E-ABA951C0A9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60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CCBE2-4FD0-4FC5-80EE-53DD869CC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822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287338"/>
            <a:ext cx="3435350" cy="1219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1463" y="287338"/>
            <a:ext cx="5837237" cy="61452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288" y="1506538"/>
            <a:ext cx="3435350" cy="49260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0C96C-6799-4483-B1A4-05CCAA358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730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288" y="5040313"/>
            <a:ext cx="6264275" cy="5953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288" y="642938"/>
            <a:ext cx="6264275" cy="4321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288" y="5635625"/>
            <a:ext cx="6264275" cy="8445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CCE3E-9F7C-4706-AE80-1F86A96FF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657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288" y="288925"/>
            <a:ext cx="9396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679575"/>
            <a:ext cx="939641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2288" y="6557963"/>
            <a:ext cx="24352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l">
              <a:defRPr sz="15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67113" y="6557963"/>
            <a:ext cx="33067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3475" y="6557963"/>
            <a:ext cx="243522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803" tIns="50402" rIns="100803" bIns="50402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2C3CE60-88F4-44B9-A66C-7ADF72BFE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2"/>
          <p:cNvSpPr>
            <a:spLocks noChangeArrowheads="1"/>
          </p:cNvSpPr>
          <p:nvPr/>
        </p:nvSpPr>
        <p:spPr bwMode="auto">
          <a:xfrm>
            <a:off x="0" y="0"/>
            <a:ext cx="10440988" cy="6958036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7024" y="1314434"/>
            <a:ext cx="4857784" cy="1971678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  <a:latin typeface="Arial Black" pitchFamily="34" charset="0"/>
              </a:rPr>
              <a:t>Социальный проект</a:t>
            </a:r>
            <a: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  <a:t>НАУЧИТЬ</a:t>
            </a:r>
            <a: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Arial Black" pitchFamily="34" charset="0"/>
              </a:rPr>
              <a:t>ДОБРОТЕ</a:t>
            </a:r>
          </a:p>
        </p:txBody>
      </p:sp>
      <p:sp>
        <p:nvSpPr>
          <p:cNvPr id="205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348304" y="2814632"/>
            <a:ext cx="5092684" cy="1841500"/>
          </a:xfrm>
        </p:spPr>
        <p:txBody>
          <a:bodyPr/>
          <a:lstStyle/>
          <a:p>
            <a:pPr eaLnBrk="1" hangingPunct="1"/>
            <a:r>
              <a:rPr lang="ru-RU" sz="2600" dirty="0" smtClean="0"/>
              <a:t>Работу выполнили:</a:t>
            </a:r>
          </a:p>
          <a:p>
            <a:pPr eaLnBrk="1" hangingPunct="1"/>
            <a:r>
              <a:rPr lang="ru-RU" sz="2600" dirty="0" smtClean="0"/>
              <a:t>Сапа Диана 8 лет</a:t>
            </a:r>
          </a:p>
          <a:p>
            <a:pPr eaLnBrk="1" hangingPunct="1"/>
            <a:r>
              <a:rPr lang="ru-RU" sz="2600" dirty="0" smtClean="0"/>
              <a:t>Гончарова Юля 8 лет</a:t>
            </a:r>
          </a:p>
          <a:p>
            <a:pPr eaLnBrk="1" hangingPunct="1"/>
            <a:r>
              <a:rPr lang="ru-RU" sz="2600" dirty="0" smtClean="0"/>
              <a:t>Сердюк </a:t>
            </a:r>
            <a:r>
              <a:rPr lang="ru-RU" sz="2600" dirty="0" err="1" smtClean="0"/>
              <a:t>Дарина</a:t>
            </a:r>
            <a:r>
              <a:rPr lang="ru-RU" sz="2600" dirty="0" smtClean="0"/>
              <a:t> 8 лет</a:t>
            </a:r>
          </a:p>
          <a:p>
            <a:pPr eaLnBrk="1" hangingPunct="1"/>
            <a:r>
              <a:rPr lang="ru-RU" sz="2600" dirty="0" smtClean="0"/>
              <a:t>ПДО </a:t>
            </a:r>
            <a:r>
              <a:rPr lang="ru-RU" sz="2600" dirty="0" err="1" smtClean="0"/>
              <a:t>Гукина</a:t>
            </a:r>
            <a:r>
              <a:rPr lang="ru-RU" sz="2600" dirty="0" smtClean="0"/>
              <a:t> О.В.</a:t>
            </a:r>
          </a:p>
        </p:txBody>
      </p:sp>
      <p:pic>
        <p:nvPicPr>
          <p:cNvPr id="2051" name="Picture 4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2925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513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475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выши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189538"/>
            <a:ext cx="14700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10" y="3386136"/>
            <a:ext cx="2361037" cy="250033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602" y="3386136"/>
            <a:ext cx="2630260" cy="280194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9900" y="385740"/>
            <a:ext cx="9072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МКУДО «Центр дополнительного образования детей» </a:t>
            </a:r>
          </a:p>
          <a:p>
            <a:r>
              <a:rPr lang="ru-RU" dirty="0" err="1" smtClean="0"/>
              <a:t>Искитимского</a:t>
            </a:r>
            <a:r>
              <a:rPr lang="ru-RU" dirty="0" smtClean="0"/>
              <a:t> района Новосибирской области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"/>
          <p:cNvSpPr>
            <a:spLocks noChangeArrowheads="1"/>
          </p:cNvSpPr>
          <p:nvPr/>
        </p:nvSpPr>
        <p:spPr bwMode="auto">
          <a:xfrm>
            <a:off x="219834" y="171426"/>
            <a:ext cx="9929882" cy="678661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12290" name="Picture 6" descr="бабушка Наташ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3" t="17510" r="5469"/>
          <a:stretch>
            <a:fillRect/>
          </a:stretch>
        </p:blipFill>
        <p:spPr bwMode="auto">
          <a:xfrm>
            <a:off x="7006444" y="314302"/>
            <a:ext cx="3143272" cy="43341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7"/>
          <p:cNvSpPr>
            <a:spLocks noChangeArrowheads="1"/>
          </p:cNvSpPr>
          <p:nvPr/>
        </p:nvSpPr>
        <p:spPr bwMode="auto">
          <a:xfrm>
            <a:off x="4865688" y="6731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/>
              <a:t> </a:t>
            </a:r>
          </a:p>
        </p:txBody>
      </p:sp>
      <p:sp>
        <p:nvSpPr>
          <p:cNvPr id="12292" name="Oval 9"/>
          <p:cNvSpPr>
            <a:spLocks noChangeArrowheads="1"/>
          </p:cNvSpPr>
          <p:nvPr/>
        </p:nvSpPr>
        <p:spPr bwMode="auto">
          <a:xfrm>
            <a:off x="2505850" y="457178"/>
            <a:ext cx="4786346" cy="2165344"/>
          </a:xfrm>
          <a:prstGeom prst="ellipse">
            <a:avLst/>
          </a:prstGeom>
          <a:solidFill>
            <a:srgbClr val="FAFCA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1008063"/>
            <a:r>
              <a:rPr lang="ru-RU" dirty="0" smtClean="0"/>
              <a:t>Бабушка </a:t>
            </a:r>
            <a:endParaRPr lang="ru-RU" dirty="0"/>
          </a:p>
          <a:p>
            <a:pPr defTabSz="1008063"/>
            <a:r>
              <a:rPr lang="ru-RU" b="1" dirty="0" smtClean="0"/>
              <a:t>Сердюк </a:t>
            </a:r>
            <a:r>
              <a:rPr lang="ru-RU" b="1" dirty="0"/>
              <a:t>Валентина Николаевна, </a:t>
            </a:r>
            <a:endParaRPr lang="ru-RU" b="1" dirty="0" smtClean="0"/>
          </a:p>
          <a:p>
            <a:pPr defTabSz="1008063"/>
            <a:r>
              <a:rPr lang="ru-RU" b="1" dirty="0" smtClean="0"/>
              <a:t>69 </a:t>
            </a:r>
            <a:r>
              <a:rPr lang="ru-RU" b="1" dirty="0"/>
              <a:t>лет.</a:t>
            </a:r>
          </a:p>
          <a:p>
            <a:pPr defTabSz="1008063"/>
            <a:r>
              <a:rPr lang="ru-RU" dirty="0"/>
              <a:t>Живёт в деревне Старые Карачи, </a:t>
            </a:r>
          </a:p>
          <a:p>
            <a:pPr defTabSz="1008063"/>
            <a:r>
              <a:rPr lang="ru-RU" dirty="0" err="1"/>
              <a:t>Чановского</a:t>
            </a:r>
            <a:r>
              <a:rPr lang="ru-RU" dirty="0"/>
              <a:t> района,  НСО.</a:t>
            </a:r>
          </a:p>
          <a:p>
            <a:pPr defTabSz="1008063"/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рассказала</a:t>
            </a:r>
            <a:endParaRPr lang="ru-RU" b="1" dirty="0">
              <a:solidFill>
                <a:srgbClr val="FF0000"/>
              </a:solidFill>
            </a:endParaRPr>
          </a:p>
          <a:p>
            <a:pPr defTabSz="1008063"/>
            <a:r>
              <a:rPr lang="ru-RU" b="1" dirty="0">
                <a:solidFill>
                  <a:srgbClr val="FF0000"/>
                </a:solidFill>
              </a:rPr>
              <a:t>про куклу «Жалейка» </a:t>
            </a:r>
          </a:p>
          <a:p>
            <a:pPr defTabSz="1008063"/>
            <a:r>
              <a:rPr lang="ru-RU" b="1" dirty="0">
                <a:solidFill>
                  <a:srgbClr val="FF0000"/>
                </a:solidFill>
              </a:rPr>
              <a:t>из своего детства</a:t>
            </a:r>
          </a:p>
        </p:txBody>
      </p:sp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272" y="2600318"/>
            <a:ext cx="2535238" cy="43211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AutoShape 14"/>
          <p:cNvSpPr>
            <a:spLocks noChangeArrowheads="1"/>
          </p:cNvSpPr>
          <p:nvPr/>
        </p:nvSpPr>
        <p:spPr bwMode="auto">
          <a:xfrm rot="10800000">
            <a:off x="2863040" y="2952750"/>
            <a:ext cx="4895850" cy="4248150"/>
          </a:xfrm>
          <a:prstGeom prst="wedgeRoundRectCallout">
            <a:avLst>
              <a:gd name="adj1" fmla="val -46273"/>
              <a:gd name="adj2" fmla="val 7156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 defTabSz="1008063"/>
            <a:r>
              <a:rPr lang="ru-RU"/>
              <a:t>Я очень любила свою «Жалейку», мне всегда хотелось её обогреть…</a:t>
            </a:r>
          </a:p>
          <a:p>
            <a:pPr algn="l" defTabSz="1008063"/>
            <a:r>
              <a:rPr lang="ru-RU"/>
              <a:t>…И когда в  деревню заходили бедные люди, у которых была старая одежда , не было еды и дома, то все дети в деревне, вспоминая «Жалейку», хотели им помочь. Никто и никогда не гнал этих людей из деревни, (а после войны их было очень много), все старались накормить  и чем – то помочь…</a:t>
            </a:r>
          </a:p>
        </p:txBody>
      </p:sp>
      <p:pic>
        <p:nvPicPr>
          <p:cNvPr id="1229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59985">
            <a:off x="7952040" y="4732108"/>
            <a:ext cx="1846263" cy="19272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1800"/>
            <a:ext cx="1787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кругленный прямоугольник 2"/>
          <p:cNvSpPr>
            <a:spLocks noChangeArrowheads="1"/>
          </p:cNvSpPr>
          <p:nvPr/>
        </p:nvSpPr>
        <p:spPr bwMode="auto">
          <a:xfrm>
            <a:off x="179388" y="215900"/>
            <a:ext cx="10082212" cy="67691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endParaRPr lang="ru-RU" b="1"/>
          </a:p>
          <a:p>
            <a:endParaRPr lang="ru-RU" b="1"/>
          </a:p>
          <a:p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252413" y="504825"/>
            <a:ext cx="9594850" cy="1149350"/>
          </a:xfrm>
        </p:spPr>
        <p:txBody>
          <a:bodyPr/>
          <a:lstStyle/>
          <a:p>
            <a:pPr algn="l"/>
            <a:r>
              <a:rPr lang="ru-RU" sz="2400" b="1" smtClean="0">
                <a:solidFill>
                  <a:schemeClr val="tx1"/>
                </a:solidFill>
              </a:rPr>
              <a:t/>
            </a:r>
            <a:br>
              <a:rPr lang="ru-RU" sz="2400" b="1" smtClean="0">
                <a:solidFill>
                  <a:schemeClr val="tx1"/>
                </a:solidFill>
              </a:rPr>
            </a:br>
            <a:r>
              <a:rPr lang="ru-RU" sz="2400" b="1" smtClean="0">
                <a:solidFill>
                  <a:srgbClr val="0033CC"/>
                </a:solidFill>
                <a:latin typeface="Arial Black" pitchFamily="34" charset="0"/>
              </a:rPr>
              <a:t>Милосердие </a:t>
            </a: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- сострадательная любовь, </a:t>
            </a:r>
            <a:b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сердечное участие в жизни </a:t>
            </a:r>
            <a:b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немощных и нуждающихся.</a:t>
            </a:r>
            <a:r>
              <a:rPr lang="ru-RU" sz="450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4679950"/>
            <a:ext cx="9577388" cy="2089150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smtClean="0">
                <a:solidFill>
                  <a:srgbClr val="0033CC"/>
                </a:solidFill>
                <a:latin typeface="Arial Black" pitchFamily="34" charset="0"/>
              </a:rPr>
              <a:t>Толерантность</a:t>
            </a: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  - терпимость </a:t>
            </a:r>
          </a:p>
          <a:p>
            <a:pPr>
              <a:buFontTx/>
              <a:buNone/>
            </a:pP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к чужому образу жизни, </a:t>
            </a:r>
          </a:p>
          <a:p>
            <a:pPr>
              <a:buFontTx/>
              <a:buNone/>
            </a:pP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поведению, обычаям, чувствам, </a:t>
            </a:r>
          </a:p>
          <a:p>
            <a:pPr>
              <a:buFontTx/>
              <a:buNone/>
            </a:pP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мнениям, идеям, верованиям.</a:t>
            </a:r>
          </a:p>
        </p:txBody>
      </p:sp>
      <p:sp>
        <p:nvSpPr>
          <p:cNvPr id="13317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252413" y="2663825"/>
            <a:ext cx="9577387" cy="1655763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b="1" smtClean="0"/>
              <a:t>    </a:t>
            </a:r>
            <a:r>
              <a:rPr lang="ru-RU" sz="2400" b="1" smtClean="0">
                <a:solidFill>
                  <a:srgbClr val="0033CC"/>
                </a:solidFill>
                <a:latin typeface="Arial Black" pitchFamily="34" charset="0"/>
              </a:rPr>
              <a:t>Гуманность</a:t>
            </a: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 - необходимость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проявления сочувствия к ближним,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2400" smtClean="0">
                <a:solidFill>
                  <a:srgbClr val="0033CC"/>
                </a:solidFill>
                <a:latin typeface="Arial Black" pitchFamily="34" charset="0"/>
              </a:rPr>
              <a:t>сострадания, оказания помощи</a:t>
            </a:r>
            <a:r>
              <a:rPr lang="ru-RU" smtClean="0"/>
              <a:t>.</a:t>
            </a:r>
          </a:p>
          <a:p>
            <a:pPr>
              <a:buFontTx/>
              <a:buNone/>
            </a:pPr>
            <a:endParaRPr lang="ru-RU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28548" y="367118"/>
            <a:ext cx="2876757" cy="2036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8831" y="2093649"/>
            <a:ext cx="3054743" cy="2289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61544" y="4251021"/>
            <a:ext cx="3345971" cy="221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2"/>
          <p:cNvSpPr>
            <a:spLocks noChangeArrowheads="1"/>
          </p:cNvSpPr>
          <p:nvPr/>
        </p:nvSpPr>
        <p:spPr bwMode="auto">
          <a:xfrm>
            <a:off x="291272" y="287338"/>
            <a:ext cx="10001320" cy="65532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287338"/>
            <a:ext cx="9396412" cy="5184775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У куколки оказалось два имени «Жалейка» или «</a:t>
            </a:r>
            <a:r>
              <a:rPr lang="ru-RU" sz="2000" b="1" dirty="0" err="1" smtClean="0">
                <a:solidFill>
                  <a:srgbClr val="FF0000"/>
                </a:solidFill>
                <a:latin typeface="Arial Black" pitchFamily="34" charset="0"/>
              </a:rPr>
              <a:t>Убоженька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»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ru-RU" sz="2400" b="1" dirty="0" err="1" smtClean="0">
                <a:solidFill>
                  <a:srgbClr val="C00000"/>
                </a:solidFill>
              </a:rPr>
              <a:t>Убоженька</a:t>
            </a:r>
            <a:r>
              <a:rPr lang="ru-RU" sz="2400" b="1" dirty="0" smtClean="0">
                <a:solidFill>
                  <a:srgbClr val="C00000"/>
                </a:solidFill>
              </a:rPr>
              <a:t> - игровая тряпичная кукла. Изображает убогую старушку: большая голова, маленькое туловище, тоненькие ножки, на ногах лоскутки ткани, ручек нет.</a:t>
            </a:r>
            <a:r>
              <a:rPr lang="ru-RU" sz="2800" b="1" dirty="0" smtClean="0">
                <a:solidFill>
                  <a:srgbClr val="C00000"/>
                </a:solidFill>
              </a:rPr>
              <a:t>     	Делалась для развития в детях           			         нравственных качеств</a:t>
            </a:r>
          </a:p>
          <a:p>
            <a:pPr eaLnBrk="1" hangingPunct="1">
              <a:buFontTx/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Подобная кукла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существует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только в традиции </a:t>
            </a:r>
          </a:p>
          <a:p>
            <a:pPr algn="ctr" eaLnBrk="1" hangingPunct="1">
              <a:buFontTx/>
              <a:buNone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русского народа</a:t>
            </a:r>
          </a:p>
          <a:p>
            <a:endParaRPr lang="ru-RU" sz="2400" b="1" dirty="0" smtClean="0">
              <a:solidFill>
                <a:srgbClr val="9900FF"/>
              </a:solidFill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072" y="2028814"/>
            <a:ext cx="2776538" cy="49688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DSC02450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5400000">
            <a:off x="-454788" y="3560692"/>
            <a:ext cx="4056448" cy="2421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734" y="5314962"/>
            <a:ext cx="3024187" cy="14287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265947" y="322366"/>
            <a:ext cx="9793287" cy="65532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63" name="Rectangle 7"/>
          <p:cNvSpPr>
            <a:spLocks noChangeArrowheads="1"/>
          </p:cNvSpPr>
          <p:nvPr/>
        </p:nvSpPr>
        <p:spPr bwMode="auto">
          <a:xfrm>
            <a:off x="6588125" y="3727957"/>
            <a:ext cx="33115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Жалеть –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чувствовать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жалость,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сострадание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к кому – то,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печалиться,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сокрушаться,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беречь, щадить.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683990" y="5190182"/>
            <a:ext cx="417810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FF0066"/>
                </a:solidFill>
                <a:latin typeface="Arial Black" pitchFamily="34" charset="0"/>
              </a:rPr>
              <a:t>Сострадать</a:t>
            </a:r>
            <a:r>
              <a:rPr lang="ru-RU" sz="2400" dirty="0">
                <a:solidFill>
                  <a:srgbClr val="FF0066"/>
                </a:solidFill>
                <a:latin typeface="Arial Black" pitchFamily="34" charset="0"/>
              </a:rPr>
              <a:t> </a:t>
            </a:r>
            <a:r>
              <a:rPr lang="ru-RU" sz="2400" dirty="0">
                <a:latin typeface="Arial Black" pitchFamily="34" charset="0"/>
              </a:rPr>
              <a:t>–</a:t>
            </a:r>
          </a:p>
          <a:p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сочувствовать </a:t>
            </a:r>
          </a:p>
          <a:p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чужому страданию </a:t>
            </a:r>
          </a:p>
          <a:p>
            <a:endParaRPr lang="ru-RU" dirty="0">
              <a:solidFill>
                <a:srgbClr val="9900FF"/>
              </a:solidFill>
            </a:endParaRPr>
          </a:p>
        </p:txBody>
      </p:sp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6840538" y="978808"/>
            <a:ext cx="31324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400" b="1" dirty="0">
                <a:solidFill>
                  <a:srgbClr val="FF0066"/>
                </a:solidFill>
                <a:latin typeface="Arial Black" pitchFamily="34" charset="0"/>
              </a:rPr>
              <a:t>Доброте</a:t>
            </a:r>
            <a:r>
              <a:rPr lang="ru-RU" sz="2400" b="1" dirty="0">
                <a:latin typeface="Arial Black" pitchFamily="34" charset="0"/>
              </a:rPr>
              <a:t> </a:t>
            </a:r>
            <a:r>
              <a:rPr lang="ru-RU" sz="2400" dirty="0">
                <a:latin typeface="Arial Black" pitchFamily="34" charset="0"/>
              </a:rPr>
              <a:t>–</a:t>
            </a:r>
          </a:p>
          <a:p>
            <a:pPr eaLnBrk="0" hangingPunct="0"/>
            <a:r>
              <a:rPr lang="ru-RU" sz="2400" dirty="0">
                <a:latin typeface="Arial Black" pitchFamily="34" charset="0"/>
              </a:rPr>
              <a:t> </a:t>
            </a:r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ласковому,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дружескому,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заботливому </a:t>
            </a:r>
          </a:p>
          <a:p>
            <a:pPr eaLnBrk="0" hangingPunct="0"/>
            <a:r>
              <a:rPr lang="ru-RU" sz="2400" dirty="0">
                <a:solidFill>
                  <a:srgbClr val="9900FF"/>
                </a:solidFill>
                <a:latin typeface="Arial Black" pitchFamily="34" charset="0"/>
              </a:rPr>
              <a:t>отношению</a:t>
            </a:r>
          </a:p>
        </p:txBody>
      </p:sp>
      <p:sp>
        <p:nvSpPr>
          <p:cNvPr id="15366" name="Line 16"/>
          <p:cNvSpPr>
            <a:spLocks noChangeShapeType="1"/>
          </p:cNvSpPr>
          <p:nvPr/>
        </p:nvSpPr>
        <p:spPr bwMode="auto">
          <a:xfrm>
            <a:off x="6300788" y="3168650"/>
            <a:ext cx="1079500" cy="503238"/>
          </a:xfrm>
          <a:prstGeom prst="line">
            <a:avLst/>
          </a:prstGeom>
          <a:noFill/>
          <a:ln w="63500" cmpd="tri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7" name="Line 18"/>
          <p:cNvSpPr>
            <a:spLocks noChangeShapeType="1"/>
          </p:cNvSpPr>
          <p:nvPr/>
        </p:nvSpPr>
        <p:spPr bwMode="auto">
          <a:xfrm flipH="1">
            <a:off x="4068763" y="4105275"/>
            <a:ext cx="288925" cy="1225550"/>
          </a:xfrm>
          <a:prstGeom prst="line">
            <a:avLst/>
          </a:prstGeom>
          <a:noFill/>
          <a:ln w="63500" cmpd="tri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8" name="Line 19"/>
          <p:cNvSpPr>
            <a:spLocks noChangeShapeType="1"/>
          </p:cNvSpPr>
          <p:nvPr/>
        </p:nvSpPr>
        <p:spPr bwMode="auto">
          <a:xfrm flipV="1">
            <a:off x="6588125" y="1584325"/>
            <a:ext cx="792163" cy="360363"/>
          </a:xfrm>
          <a:prstGeom prst="line">
            <a:avLst/>
          </a:prstGeom>
          <a:noFill/>
          <a:ln w="63500" cmpd="tri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36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602" y="754945"/>
            <a:ext cx="3490907" cy="442982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AutoShape 11"/>
          <p:cNvSpPr>
            <a:spLocks noChangeArrowheads="1"/>
          </p:cNvSpPr>
          <p:nvPr/>
        </p:nvSpPr>
        <p:spPr bwMode="auto">
          <a:xfrm>
            <a:off x="395288" y="454199"/>
            <a:ext cx="3673475" cy="345722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A728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defTabSz="1008063"/>
            <a:r>
              <a:rPr lang="ru-RU" sz="3200" b="1" dirty="0"/>
              <a:t>КУКОЛКА</a:t>
            </a:r>
          </a:p>
          <a:p>
            <a:pPr defTabSz="1008063"/>
            <a:r>
              <a:rPr lang="ru-RU" sz="3200" b="1" dirty="0"/>
              <a:t>Жалейка </a:t>
            </a:r>
          </a:p>
          <a:p>
            <a:pPr defTabSz="1008063"/>
            <a:r>
              <a:rPr lang="ru-RU" sz="3200" b="1" dirty="0"/>
              <a:t>«учит»</a:t>
            </a:r>
          </a:p>
          <a:p>
            <a:pPr defTabSz="1008063"/>
            <a:r>
              <a:rPr lang="ru-RU" sz="3200" b="1" dirty="0"/>
              <a:t>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кругленный прямоугольник 2"/>
          <p:cNvSpPr>
            <a:spLocks noChangeArrowheads="1"/>
          </p:cNvSpPr>
          <p:nvPr/>
        </p:nvSpPr>
        <p:spPr bwMode="auto">
          <a:xfrm>
            <a:off x="395288" y="215900"/>
            <a:ext cx="9793287" cy="6553200"/>
          </a:xfrm>
          <a:prstGeom prst="roundRect">
            <a:avLst>
              <a:gd name="adj" fmla="val 8500"/>
            </a:avLst>
          </a:prstGeom>
          <a:solidFill>
            <a:srgbClr val="FAFCA2">
              <a:alpha val="83920"/>
            </a:srgbClr>
          </a:solidFill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2800" b="1"/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04825"/>
            <a:ext cx="6086475" cy="60864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4825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05275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60588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31800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232025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105275"/>
            <a:ext cx="1428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323850" y="215900"/>
            <a:ext cx="9793288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435" name="Rectangle 10"/>
          <p:cNvSpPr>
            <a:spLocks noChangeArrowheads="1"/>
          </p:cNvSpPr>
          <p:nvPr/>
        </p:nvSpPr>
        <p:spPr bwMode="auto">
          <a:xfrm>
            <a:off x="5221288" y="3529013"/>
            <a:ext cx="5219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defTabSz="1008063"/>
            <a:endParaRPr lang="ru-RU">
              <a:solidFill>
                <a:srgbClr val="002060"/>
              </a:solidFill>
            </a:endParaRPr>
          </a:p>
          <a:p>
            <a:pPr algn="l" defTabSz="1008063"/>
            <a:endParaRPr lang="ru-RU">
              <a:solidFill>
                <a:srgbClr val="002060"/>
              </a:solidFill>
            </a:endParaRPr>
          </a:p>
        </p:txBody>
      </p:sp>
      <p:sp>
        <p:nvSpPr>
          <p:cNvPr id="18436" name="Rectangle 14"/>
          <p:cNvSpPr>
            <a:spLocks noGrp="1" noChangeArrowheads="1"/>
          </p:cNvSpPr>
          <p:nvPr>
            <p:ph type="title"/>
          </p:nvPr>
        </p:nvSpPr>
        <p:spPr>
          <a:xfrm>
            <a:off x="522288" y="432098"/>
            <a:ext cx="9396412" cy="120015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>Мастер – класс </a:t>
            </a:r>
            <a:b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>по изготовлению куклы «</a:t>
            </a:r>
            <a:r>
              <a:rPr lang="ru-RU" sz="2800" b="1" dirty="0" err="1" smtClean="0">
                <a:solidFill>
                  <a:srgbClr val="FF0066"/>
                </a:solidFill>
                <a:latin typeface="Arial Black" pitchFamily="34" charset="0"/>
              </a:rPr>
              <a:t>Убоженька</a:t>
            </a:r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>»</a:t>
            </a:r>
            <a:b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</a:br>
            <a: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  <a:t>или «Жалейка»</a:t>
            </a:r>
            <a:br>
              <a:rPr lang="ru-RU" sz="2800" b="1" dirty="0" smtClean="0">
                <a:solidFill>
                  <a:srgbClr val="FF0066"/>
                </a:solidFill>
                <a:latin typeface="Arial Black" pitchFamily="34" charset="0"/>
              </a:rPr>
            </a:br>
            <a:endParaRPr lang="ru-RU" sz="2800" b="1" dirty="0" smtClean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18437" name="Rectangle 1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200" b="1" smtClean="0">
                <a:solidFill>
                  <a:srgbClr val="FF0066"/>
                </a:solidFill>
              </a:rPr>
              <a:t>Цель</a:t>
            </a:r>
            <a:r>
              <a:rPr lang="ru-RU" sz="2200" smtClean="0">
                <a:solidFill>
                  <a:srgbClr val="FF0066"/>
                </a:solidFill>
              </a:rPr>
              <a:t>: </a:t>
            </a:r>
            <a:r>
              <a:rPr lang="ru-RU" sz="2400" b="1" smtClean="0">
                <a:solidFill>
                  <a:srgbClr val="9900FF"/>
                </a:solidFill>
              </a:rPr>
              <a:t>научиться изготавливать народную тряпичную куклу «Убоженька»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 smtClean="0">
                <a:solidFill>
                  <a:srgbClr val="FF0066"/>
                </a:solidFill>
              </a:rPr>
              <a:t>Задачи: </a:t>
            </a:r>
          </a:p>
          <a:p>
            <a:pPr>
              <a:lnSpc>
                <a:spcPct val="80000"/>
              </a:lnSpc>
            </a:pPr>
            <a:r>
              <a:rPr lang="ru-RU" sz="2400" b="1" smtClean="0">
                <a:solidFill>
                  <a:srgbClr val="9900FF"/>
                </a:solidFill>
              </a:rPr>
              <a:t>расширить представление о значении народной куклы;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400" b="1" smtClean="0">
              <a:solidFill>
                <a:srgbClr val="9900FF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400" b="1" smtClean="0">
                <a:solidFill>
                  <a:srgbClr val="9900FF"/>
                </a:solidFill>
              </a:rPr>
              <a:t>воспитывать милосердие, любовь к ближнему.</a:t>
            </a:r>
          </a:p>
        </p:txBody>
      </p:sp>
      <p:sp>
        <p:nvSpPr>
          <p:cNvPr id="18438" name="Rectangle 16"/>
          <p:cNvSpPr>
            <a:spLocks noGrp="1" noChangeArrowheads="1"/>
          </p:cNvSpPr>
          <p:nvPr>
            <p:ph type="body" sz="half" idx="2"/>
          </p:nvPr>
        </p:nvSpPr>
        <p:spPr>
          <a:xfrm>
            <a:off x="5292725" y="1584325"/>
            <a:ext cx="4624388" cy="49688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FF0066"/>
                </a:solidFill>
              </a:rPr>
              <a:t>Материалы для работы: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rgbClr val="0F026E"/>
                </a:solidFill>
              </a:rPr>
              <a:t>лоскутки ткани </a:t>
            </a:r>
            <a:r>
              <a:rPr lang="ru-RU" sz="1800" smtClean="0">
                <a:solidFill>
                  <a:srgbClr val="0F026E"/>
                </a:solidFill>
              </a:rPr>
              <a:t>/не новые, а «бросовые»/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толстая ткань 10 см. х 20см. /тельце куклы/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белый квадрат 10 х 10 см. /голова/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рубашка 10 х 15 см.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обувь 3 х 5 см. – 2 шт.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плотная ткань 8 см. х 12 см. /пальто/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smtClean="0">
                <a:solidFill>
                  <a:srgbClr val="0F026E"/>
                </a:solidFill>
              </a:rPr>
              <a:t>	2 треугольника для платочков 15х15 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rgbClr val="0F026E"/>
                </a:solidFill>
              </a:rPr>
              <a:t>верёвочка для ножек</a:t>
            </a:r>
          </a:p>
          <a:p>
            <a:pPr>
              <a:lnSpc>
                <a:spcPct val="80000"/>
              </a:lnSpc>
            </a:pPr>
            <a:r>
              <a:rPr lang="ru-RU" sz="2400" smtClean="0">
                <a:solidFill>
                  <a:srgbClr val="0F026E"/>
                </a:solidFill>
              </a:rPr>
              <a:t>нитки красные «Ирис»</a:t>
            </a:r>
          </a:p>
          <a:p>
            <a:pPr>
              <a:lnSpc>
                <a:spcPct val="80000"/>
              </a:lnSpc>
            </a:pPr>
            <a:endParaRPr lang="ru-RU" sz="2400" smtClean="0">
              <a:solidFill>
                <a:srgbClr val="0F026E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400" smtClean="0">
              <a:solidFill>
                <a:srgbClr val="0F026E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smtClean="0">
                <a:solidFill>
                  <a:srgbClr val="0F026E"/>
                </a:solidFill>
              </a:rPr>
              <a:t>    </a:t>
            </a:r>
          </a:p>
        </p:txBody>
      </p:sp>
      <p:pic>
        <p:nvPicPr>
          <p:cNvPr id="1843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2562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2562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25621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252413" y="215900"/>
            <a:ext cx="97932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105275"/>
            <a:ext cx="5257800" cy="23034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3100" smtClean="0">
                <a:solidFill>
                  <a:srgbClr val="0F026E"/>
                </a:solidFill>
              </a:rPr>
              <a:t>   </a:t>
            </a:r>
            <a:r>
              <a:rPr lang="ru-RU" sz="3100" b="1" smtClean="0">
                <a:solidFill>
                  <a:srgbClr val="0F026E"/>
                </a:solidFill>
              </a:rPr>
              <a:t>Лоскуток прямоугольной формы подворачиваем и скатываем в рулончик - столбик.</a:t>
            </a:r>
          </a:p>
        </p:txBody>
      </p:sp>
      <p:pic>
        <p:nvPicPr>
          <p:cNvPr id="194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384550"/>
            <a:ext cx="3502025" cy="29321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9" descr="убоженька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576263"/>
            <a:ext cx="5473700" cy="29146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36625"/>
            <a:ext cx="15843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323850" y="215900"/>
            <a:ext cx="9793288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828675" y="3600450"/>
            <a:ext cx="8064500" cy="2832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3100" b="1" smtClean="0">
                <a:solidFill>
                  <a:srgbClr val="0F026E"/>
                </a:solidFill>
              </a:rPr>
              <a:t>Белый лоскуток квадратной формы накидываем на рулончик и, отделяя треть столбика, перевязываем ниткой, формируя голову куколки.</a:t>
            </a:r>
            <a:r>
              <a:rPr lang="ru-RU" sz="3100" smtClean="0">
                <a:solidFill>
                  <a:srgbClr val="0F026E"/>
                </a:solidFill>
              </a:rPr>
              <a:t> </a:t>
            </a:r>
          </a:p>
          <a:p>
            <a:endParaRPr lang="ru-RU" sz="3100" smtClean="0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647700"/>
            <a:ext cx="280828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убожень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92163"/>
            <a:ext cx="5113338" cy="23082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648825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863600"/>
            <a:ext cx="4621213" cy="5616575"/>
          </a:xfrm>
        </p:spPr>
        <p:txBody>
          <a:bodyPr/>
          <a:lstStyle/>
          <a:p>
            <a:r>
              <a:rPr lang="ru-RU" sz="2400" b="1" smtClean="0">
                <a:solidFill>
                  <a:srgbClr val="0F026E"/>
                </a:solidFill>
              </a:rPr>
              <a:t>Для изготовления ножек нам понадобятся: верёвочка, два лоскутка ткани 3 х 5 см., нитки.</a:t>
            </a:r>
          </a:p>
          <a:p>
            <a:r>
              <a:rPr lang="ru-RU" sz="2400" b="1" smtClean="0">
                <a:solidFill>
                  <a:srgbClr val="0F026E"/>
                </a:solidFill>
              </a:rPr>
              <a:t>Складываем прямоугольный лоскуток вдоль, вставляем один конец верёвочки внутрь и наматываем ткань, формируя рулончик, который закрепляем при помощи нитки. </a:t>
            </a:r>
          </a:p>
          <a:p>
            <a:r>
              <a:rPr lang="ru-RU" sz="2400" b="1" smtClean="0">
                <a:solidFill>
                  <a:srgbClr val="0F026E"/>
                </a:solidFill>
              </a:rPr>
              <a:t>То же делаем с другой стороны верёвочки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295900" y="360363"/>
            <a:ext cx="4622800" cy="6072187"/>
          </a:xfrm>
        </p:spPr>
        <p:txBody>
          <a:bodyPr/>
          <a:lstStyle/>
          <a:p>
            <a:endParaRPr lang="ru-RU" sz="2700" smtClean="0">
              <a:solidFill>
                <a:srgbClr val="0F026E"/>
              </a:solidFill>
            </a:endParaRPr>
          </a:p>
          <a:p>
            <a:endParaRPr lang="ru-RU" sz="2700" smtClean="0"/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44913"/>
            <a:ext cx="4679950" cy="248126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9" descr="убоженька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725" y="720725"/>
            <a:ext cx="4716463" cy="22256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5773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53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156325" y="576263"/>
            <a:ext cx="3744913" cy="2520950"/>
          </a:xfrm>
        </p:spPr>
        <p:txBody>
          <a:bodyPr/>
          <a:lstStyle/>
          <a:p>
            <a:pPr>
              <a:buFontTx/>
              <a:buNone/>
            </a:pPr>
            <a:r>
              <a:rPr lang="ru-RU" sz="2700" b="1" smtClean="0">
                <a:solidFill>
                  <a:srgbClr val="0F026E"/>
                </a:solidFill>
              </a:rPr>
              <a:t>Перевязываем</a:t>
            </a:r>
          </a:p>
          <a:p>
            <a:pPr>
              <a:buFontTx/>
              <a:buNone/>
            </a:pPr>
            <a:r>
              <a:rPr lang="ru-RU" sz="2700" b="1" smtClean="0">
                <a:solidFill>
                  <a:srgbClr val="0F026E"/>
                </a:solidFill>
              </a:rPr>
              <a:t>туловище этой же</a:t>
            </a:r>
          </a:p>
          <a:p>
            <a:pPr>
              <a:buFontTx/>
              <a:buNone/>
            </a:pPr>
            <a:r>
              <a:rPr lang="ru-RU" sz="2700" b="1" smtClean="0">
                <a:solidFill>
                  <a:srgbClr val="0F026E"/>
                </a:solidFill>
              </a:rPr>
              <a:t>верёвочкой, тем</a:t>
            </a:r>
          </a:p>
          <a:p>
            <a:pPr>
              <a:buFontTx/>
              <a:buNone/>
            </a:pPr>
            <a:r>
              <a:rPr lang="ru-RU" sz="2700" b="1" smtClean="0">
                <a:solidFill>
                  <a:srgbClr val="0F026E"/>
                </a:solidFill>
              </a:rPr>
              <a:t>самым закрепляя</a:t>
            </a:r>
          </a:p>
          <a:p>
            <a:pPr>
              <a:buFontTx/>
              <a:buNone/>
            </a:pPr>
            <a:r>
              <a:rPr lang="ru-RU" sz="2700" b="1" smtClean="0">
                <a:solidFill>
                  <a:srgbClr val="0F026E"/>
                </a:solidFill>
              </a:rPr>
              <a:t>ножки</a:t>
            </a:r>
          </a:p>
        </p:txBody>
      </p:sp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84550"/>
            <a:ext cx="5765800" cy="330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8" descr="убоженька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76263"/>
            <a:ext cx="5329238" cy="33210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679950"/>
            <a:ext cx="21605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Скругленный прямоугольник 2"/>
          <p:cNvSpPr>
            <a:spLocks noChangeArrowheads="1"/>
          </p:cNvSpPr>
          <p:nvPr/>
        </p:nvSpPr>
        <p:spPr bwMode="auto">
          <a:xfrm>
            <a:off x="395288" y="287338"/>
            <a:ext cx="9793287" cy="65532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20164" y="2743194"/>
            <a:ext cx="5086847" cy="3143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612775" y="877888"/>
            <a:ext cx="899953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008063"/>
            <a:r>
              <a:rPr lang="ru-RU" sz="3200" b="1">
                <a:solidFill>
                  <a:schemeClr val="accent2"/>
                </a:solidFill>
                <a:latin typeface="Arial Black" pitchFamily="34" charset="0"/>
              </a:rPr>
              <a:t>Благотворительность</a:t>
            </a:r>
            <a:r>
              <a:rPr lang="ru-RU" sz="3200">
                <a:solidFill>
                  <a:schemeClr val="accent2"/>
                </a:solidFill>
                <a:latin typeface="Arial Black" pitchFamily="34" charset="0"/>
              </a:rPr>
              <a:t> —</a:t>
            </a:r>
          </a:p>
          <a:p>
            <a:pPr defTabSz="1008063"/>
            <a:r>
              <a:rPr lang="ru-RU" sz="3200">
                <a:solidFill>
                  <a:schemeClr val="accent2"/>
                </a:solidFill>
                <a:latin typeface="Arial Black" pitchFamily="34" charset="0"/>
              </a:rPr>
              <a:t>оказание бескорыстной помощи тем, </a:t>
            </a:r>
          </a:p>
          <a:p>
            <a:pPr defTabSz="1008063"/>
            <a:r>
              <a:rPr lang="ru-RU" sz="3200">
                <a:solidFill>
                  <a:schemeClr val="accent2"/>
                </a:solidFill>
                <a:latin typeface="Arial Black" pitchFamily="34" charset="0"/>
              </a:rPr>
              <a:t>кто в этом нуждается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5773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355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79500"/>
            <a:ext cx="4621212" cy="47529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3100" b="1" smtClean="0">
                <a:solidFill>
                  <a:srgbClr val="0F026E"/>
                </a:solidFill>
              </a:rPr>
              <a:t>Лоскуток прямоугольной формы послужит куколке рубахой, которую мы закрепим на туловище платочком, обмотав его вокруг головы и верха рубахи</a:t>
            </a:r>
            <a:r>
              <a:rPr lang="ru-RU" sz="3100" smtClean="0">
                <a:solidFill>
                  <a:srgbClr val="0F026E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ru-RU" sz="3100" smtClean="0"/>
          </a:p>
        </p:txBody>
      </p:sp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816350"/>
            <a:ext cx="2952750" cy="25765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9" descr="убоженька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47700"/>
            <a:ext cx="4608513" cy="25701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832475"/>
            <a:ext cx="28575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832475"/>
            <a:ext cx="28575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5773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2916238" y="576263"/>
            <a:ext cx="4622800" cy="5976937"/>
          </a:xfrm>
        </p:spPr>
        <p:txBody>
          <a:bodyPr/>
          <a:lstStyle/>
          <a:p>
            <a:r>
              <a:rPr lang="ru-RU" b="1" smtClean="0">
                <a:solidFill>
                  <a:srgbClr val="0F026E"/>
                </a:solidFill>
              </a:rPr>
              <a:t>Лоскутку грубой шерстяной ткани придадим «эффект старения»: нарежем полы бахромой, нашьём заплатки. </a:t>
            </a:r>
          </a:p>
          <a:p>
            <a:r>
              <a:rPr lang="ru-RU" b="1" smtClean="0">
                <a:solidFill>
                  <a:srgbClr val="0F026E"/>
                </a:solidFill>
              </a:rPr>
              <a:t>В  получившееся рваненькое пальто завернём нашу Убоженьку.</a:t>
            </a:r>
          </a:p>
          <a:p>
            <a:r>
              <a:rPr lang="ru-RU" b="1" smtClean="0">
                <a:solidFill>
                  <a:srgbClr val="0F026E"/>
                </a:solidFill>
              </a:rPr>
              <a:t>Закрепим одёжку, обмотав куколку лоскутом-платочком</a:t>
            </a:r>
          </a:p>
          <a:p>
            <a:endParaRPr lang="ru-RU" smtClean="0"/>
          </a:p>
        </p:txBody>
      </p:sp>
      <p:pic>
        <p:nvPicPr>
          <p:cNvPr id="24580" name="Picture 8" descr="убоженька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792163"/>
            <a:ext cx="1893888" cy="47529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9" descr="DSCF34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9925" y="720725"/>
            <a:ext cx="2714625" cy="51117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5773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>
          <a:xfrm>
            <a:off x="2700338" y="288925"/>
            <a:ext cx="5472112" cy="2374900"/>
          </a:xfrm>
        </p:spPr>
        <p:txBody>
          <a:bodyPr/>
          <a:lstStyle/>
          <a:p>
            <a:r>
              <a:rPr lang="ru-RU" sz="4500" smtClean="0">
                <a:solidFill>
                  <a:srgbClr val="0F026E"/>
                </a:solidFill>
              </a:rPr>
              <a:t>Куколки готовы!</a:t>
            </a:r>
            <a:br>
              <a:rPr lang="ru-RU" sz="4500" smtClean="0">
                <a:solidFill>
                  <a:srgbClr val="0F026E"/>
                </a:solidFill>
              </a:rPr>
            </a:br>
            <a:r>
              <a:rPr lang="ru-RU" sz="4500" b="1" smtClean="0">
                <a:solidFill>
                  <a:srgbClr val="FF0066"/>
                </a:solidFill>
              </a:rPr>
              <a:t>Играйте и учитесь </a:t>
            </a:r>
            <a:br>
              <a:rPr lang="ru-RU" sz="4500" b="1" smtClean="0">
                <a:solidFill>
                  <a:srgbClr val="FF0066"/>
                </a:solidFill>
              </a:rPr>
            </a:br>
            <a:r>
              <a:rPr lang="ru-RU" sz="4500" b="1" smtClean="0">
                <a:solidFill>
                  <a:srgbClr val="FF0066"/>
                </a:solidFill>
              </a:rPr>
              <a:t>быть добрыми!</a:t>
            </a:r>
          </a:p>
        </p:txBody>
      </p:sp>
      <p:pic>
        <p:nvPicPr>
          <p:cNvPr id="25604" name="Picture 9" descr="А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4463"/>
            <a:ext cx="2435225" cy="35290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10" descr="Аля наташ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41738"/>
            <a:ext cx="2965450" cy="345916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1" descr="Даш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952750"/>
            <a:ext cx="2954337" cy="3563938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12" descr="Пол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44463"/>
            <a:ext cx="2073275" cy="3455987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13" descr="ле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3830638"/>
            <a:ext cx="2295525" cy="337026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11" descr="Даш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6638" y="2957513"/>
            <a:ext cx="2954337" cy="3563937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кругленный прямоугольник 2"/>
          <p:cNvSpPr>
            <a:spLocks noChangeArrowheads="1"/>
          </p:cNvSpPr>
          <p:nvPr/>
        </p:nvSpPr>
        <p:spPr bwMode="auto">
          <a:xfrm>
            <a:off x="468313" y="215900"/>
            <a:ext cx="9577387" cy="6553200"/>
          </a:xfrm>
          <a:prstGeom prst="roundRect">
            <a:avLst>
              <a:gd name="adj" fmla="val 8500"/>
            </a:avLst>
          </a:prstGeom>
          <a:solidFill>
            <a:srgbClr val="C2FBA5">
              <a:alpha val="83920"/>
            </a:srgbClr>
          </a:solidFill>
          <a:ln w="25400" algn="ctr">
            <a:solidFill>
              <a:srgbClr val="558ED5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4800" b="1">
                <a:solidFill>
                  <a:srgbClr val="FF0000"/>
                </a:solidFill>
              </a:rPr>
              <a:t>СПАСИБО ЗА ВНИМАНИЕ!!!</a:t>
            </a: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4825"/>
            <a:ext cx="1743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04825"/>
            <a:ext cx="17430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4968875"/>
            <a:ext cx="28813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968875"/>
            <a:ext cx="28813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68875"/>
            <a:ext cx="28813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968875"/>
            <a:ext cx="28813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2"/>
          <p:cNvSpPr>
            <a:spLocks noChangeArrowheads="1"/>
          </p:cNvSpPr>
          <p:nvPr/>
        </p:nvSpPr>
        <p:spPr bwMode="auto">
          <a:xfrm>
            <a:off x="219834" y="99988"/>
            <a:ext cx="9968741" cy="6929486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577156" y="133350"/>
            <a:ext cx="8643997" cy="788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03" tIns="50402" rIns="100803" bIns="50402" anchor="ctr">
            <a:spAutoFit/>
          </a:bodyPr>
          <a:lstStyle/>
          <a:p>
            <a:pPr algn="l" defTabSz="1008063"/>
            <a:r>
              <a:rPr lang="ru-RU" sz="2600" b="1" dirty="0">
                <a:solidFill>
                  <a:srgbClr val="FF0000"/>
                </a:solidFill>
              </a:rPr>
              <a:t>Цель</a:t>
            </a:r>
            <a:r>
              <a:rPr lang="ru-RU" sz="2600" dirty="0">
                <a:solidFill>
                  <a:srgbClr val="FF0000"/>
                </a:solidFill>
              </a:rPr>
              <a:t>:</a:t>
            </a:r>
            <a:r>
              <a:rPr lang="ru-RU" sz="2600" dirty="0"/>
              <a:t> используя традиционную русскую текстильную куклу учить современных детей сопереживать больным и бедным </a:t>
            </a:r>
            <a:r>
              <a:rPr lang="ru-RU" sz="2600" dirty="0" smtClean="0"/>
              <a:t>людям</a:t>
            </a:r>
          </a:p>
          <a:p>
            <a:pPr algn="l" defTabSz="1008063"/>
            <a:endParaRPr lang="ru-RU" sz="2600" b="1" dirty="0">
              <a:solidFill>
                <a:srgbClr val="FF0000"/>
              </a:solidFill>
            </a:endParaRPr>
          </a:p>
          <a:p>
            <a:pPr algn="l" defTabSz="1008063"/>
            <a:r>
              <a:rPr lang="ru-RU" sz="2600" b="1" dirty="0">
                <a:solidFill>
                  <a:srgbClr val="FF0000"/>
                </a:solidFill>
              </a:rPr>
              <a:t>Задачи:</a:t>
            </a:r>
            <a:r>
              <a:rPr lang="ru-RU" sz="2600" dirty="0"/>
              <a:t> </a:t>
            </a:r>
            <a:endParaRPr lang="ru-RU" sz="2600" dirty="0" smtClean="0"/>
          </a:p>
          <a:p>
            <a:pPr algn="l" defTabSz="1008063"/>
            <a:endParaRPr lang="ru-RU" sz="2600" dirty="0"/>
          </a:p>
          <a:p>
            <a:pPr algn="l" defTabSz="1008063">
              <a:buFontTx/>
              <a:buChar char="•"/>
            </a:pPr>
            <a:r>
              <a:rPr lang="ru-RU" sz="2200" dirty="0" smtClean="0"/>
              <a:t> </a:t>
            </a:r>
            <a:r>
              <a:rPr lang="ru-RU" sz="2400" dirty="0" smtClean="0"/>
              <a:t>Проанализировать предназначение тех кукол, которые мы изучили на занятиях в кружке</a:t>
            </a:r>
          </a:p>
          <a:p>
            <a:pPr algn="l" defTabSz="1008063"/>
            <a:endParaRPr lang="ru-RU" sz="1200" dirty="0" smtClean="0"/>
          </a:p>
          <a:p>
            <a:pPr algn="l" defTabSz="1008063">
              <a:buFontTx/>
              <a:buChar char="•"/>
            </a:pPr>
            <a:r>
              <a:rPr lang="ru-RU" sz="2400" dirty="0" smtClean="0"/>
              <a:t> Изучить материал по этой теме, в т.ч. воспоминания наших бабушек о куклах их детства</a:t>
            </a:r>
          </a:p>
          <a:p>
            <a:pPr algn="l" defTabSz="1008063"/>
            <a:endParaRPr lang="ru-RU" sz="1200" dirty="0" smtClean="0"/>
          </a:p>
          <a:p>
            <a:pPr algn="l" defTabSz="1008063">
              <a:buFontTx/>
              <a:buChar char="•"/>
            </a:pPr>
            <a:r>
              <a:rPr lang="ru-RU" sz="2400" dirty="0" smtClean="0"/>
              <a:t> Научиться изготавливать куклу «Жалейка» /«</a:t>
            </a:r>
            <a:r>
              <a:rPr lang="ru-RU" sz="2400" dirty="0" err="1" smtClean="0"/>
              <a:t>Убоженька</a:t>
            </a:r>
            <a:r>
              <a:rPr lang="ru-RU" sz="2400" dirty="0" smtClean="0"/>
              <a:t>»/</a:t>
            </a:r>
          </a:p>
          <a:p>
            <a:pPr algn="l" defTabSz="1008063"/>
            <a:endParaRPr lang="ru-RU" sz="1200" dirty="0" smtClean="0"/>
          </a:p>
          <a:p>
            <a:pPr algn="l" defTabSz="1008063">
              <a:buFontTx/>
              <a:buChar char="•"/>
            </a:pPr>
            <a:r>
              <a:rPr lang="ru-RU" sz="2400" dirty="0" smtClean="0"/>
              <a:t> Провести мастер – классы и научить других детей делать куклу добра и милосердия, рассказав о её предназначении</a:t>
            </a:r>
          </a:p>
          <a:p>
            <a:pPr algn="l" defTabSz="1008063"/>
            <a:endParaRPr lang="ru-RU" sz="1200" dirty="0" smtClean="0"/>
          </a:p>
          <a:p>
            <a:pPr algn="l" defTabSz="1008063">
              <a:buFontTx/>
              <a:buChar char="•"/>
            </a:pPr>
            <a:r>
              <a:rPr lang="ru-RU" sz="2400" dirty="0" smtClean="0"/>
              <a:t> Подготовить презентацию о проделанной работе</a:t>
            </a:r>
          </a:p>
          <a:p>
            <a:pPr algn="l" defTabSz="1008063">
              <a:buFontTx/>
              <a:buChar char="•"/>
            </a:pPr>
            <a:endParaRPr lang="ru-RU" sz="2200" dirty="0" smtClean="0"/>
          </a:p>
          <a:p>
            <a:pPr algn="l" defTabSz="1008063"/>
            <a:endParaRPr lang="ru-RU" sz="2200" dirty="0" smtClean="0"/>
          </a:p>
          <a:p>
            <a:pPr algn="l" defTabSz="1008063"/>
            <a:endParaRPr lang="ru-RU" sz="2200" dirty="0"/>
          </a:p>
          <a:p>
            <a:pPr algn="l" defTabSz="1008063"/>
            <a:endParaRPr lang="ru-RU" sz="2200" dirty="0"/>
          </a:p>
          <a:p>
            <a:pPr algn="l" defTabSz="1008063"/>
            <a:endParaRPr lang="ru-RU" sz="2200" dirty="0"/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96" y="99988"/>
            <a:ext cx="1397000" cy="348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3600450"/>
            <a:ext cx="1397000" cy="342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2"/>
          <p:cNvSpPr>
            <a:spLocks noChangeArrowheads="1"/>
          </p:cNvSpPr>
          <p:nvPr/>
        </p:nvSpPr>
        <p:spPr bwMode="auto">
          <a:xfrm>
            <a:off x="291272" y="287338"/>
            <a:ext cx="9897303" cy="6742136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512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34" y="4171954"/>
            <a:ext cx="1955800" cy="27368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0824" y="3971925"/>
            <a:ext cx="2511425" cy="32289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504825"/>
            <a:ext cx="9396412" cy="47529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100" b="1" dirty="0" smtClean="0">
                <a:solidFill>
                  <a:srgbClr val="FF0000"/>
                </a:solidFill>
              </a:rPr>
              <a:t>Объект исследования:</a:t>
            </a:r>
            <a:r>
              <a:rPr lang="ru-RU" sz="31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3100" dirty="0" smtClean="0"/>
              <a:t>    традиционные русские текстильные куклы</a:t>
            </a:r>
          </a:p>
          <a:p>
            <a:pPr eaLnBrk="1" hangingPunct="1">
              <a:lnSpc>
                <a:spcPct val="80000"/>
              </a:lnSpc>
            </a:pPr>
            <a:endParaRPr lang="ru-RU" sz="3100" dirty="0" smtClean="0"/>
          </a:p>
          <a:p>
            <a:pPr eaLnBrk="1" hangingPunct="1">
              <a:lnSpc>
                <a:spcPct val="80000"/>
              </a:lnSpc>
            </a:pPr>
            <a:r>
              <a:rPr lang="ru-RU" sz="3100" b="1" dirty="0" smtClean="0">
                <a:solidFill>
                  <a:srgbClr val="FF0000"/>
                </a:solidFill>
              </a:rPr>
              <a:t>Предмет исследования:</a:t>
            </a:r>
            <a:r>
              <a:rPr lang="ru-RU" sz="3100" b="1" dirty="0" smtClean="0"/>
              <a:t> </a:t>
            </a:r>
            <a:r>
              <a:rPr lang="ru-RU" sz="3100" dirty="0" smtClean="0"/>
              <a:t>влияние русской текстильной куклы на воспитания в детях чувства сострадания </a:t>
            </a:r>
          </a:p>
          <a:p>
            <a:pPr eaLnBrk="1" hangingPunct="1">
              <a:lnSpc>
                <a:spcPct val="80000"/>
              </a:lnSpc>
            </a:pPr>
            <a:endParaRPr lang="ru-RU" sz="3100" dirty="0" smtClean="0"/>
          </a:p>
          <a:p>
            <a:pPr eaLnBrk="1" hangingPunct="1">
              <a:lnSpc>
                <a:spcPct val="80000"/>
              </a:lnSpc>
            </a:pPr>
            <a:r>
              <a:rPr lang="ru-RU" sz="3100" b="1" dirty="0" smtClean="0">
                <a:solidFill>
                  <a:srgbClr val="FF0000"/>
                </a:solidFill>
              </a:rPr>
              <a:t>Гипотеза:</a:t>
            </a:r>
            <a:r>
              <a:rPr lang="ru-RU" sz="3100" b="1" dirty="0" smtClean="0"/>
              <a:t> </a:t>
            </a:r>
            <a:r>
              <a:rPr lang="ru-RU" sz="3100" dirty="0" smtClean="0"/>
              <a:t>у русского народа были куклы, которые с детства учили состраданию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3100" dirty="0" smtClean="0"/>
              <a:t>           к больным и бедным людям</a:t>
            </a:r>
          </a:p>
          <a:p>
            <a:pPr eaLnBrk="1" hangingPunct="1">
              <a:lnSpc>
                <a:spcPct val="80000"/>
              </a:lnSpc>
            </a:pPr>
            <a:endParaRPr lang="ru-RU" sz="3100" dirty="0" smtClean="0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3" y="5113338"/>
            <a:ext cx="2484437" cy="23145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192838"/>
            <a:ext cx="30019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288" y="6192838"/>
            <a:ext cx="30019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кругленный прямоугольник 2"/>
          <p:cNvSpPr>
            <a:spLocks noChangeArrowheads="1"/>
          </p:cNvSpPr>
          <p:nvPr/>
        </p:nvSpPr>
        <p:spPr bwMode="auto">
          <a:xfrm>
            <a:off x="179388" y="215900"/>
            <a:ext cx="10082212" cy="6840538"/>
          </a:xfrm>
          <a:prstGeom prst="roundRect">
            <a:avLst>
              <a:gd name="adj" fmla="val 8500"/>
            </a:avLst>
          </a:prstGeom>
          <a:solidFill>
            <a:srgbClr val="FAFCA2">
              <a:alpha val="83920"/>
            </a:srgbClr>
          </a:soli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0363"/>
            <a:ext cx="9577388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2"/>
          <p:cNvSpPr>
            <a:spLocks noChangeArrowheads="1"/>
          </p:cNvSpPr>
          <p:nvPr/>
        </p:nvSpPr>
        <p:spPr bwMode="auto">
          <a:xfrm>
            <a:off x="395288" y="287338"/>
            <a:ext cx="9793287" cy="65532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819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05275"/>
            <a:ext cx="3048000" cy="29337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34" y="314302"/>
            <a:ext cx="2643188" cy="41052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5072" y="3743326"/>
            <a:ext cx="2720975" cy="324008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val 4"/>
          <p:cNvSpPr>
            <a:spLocks noChangeArrowheads="1"/>
          </p:cNvSpPr>
          <p:nvPr/>
        </p:nvSpPr>
        <p:spPr bwMode="auto">
          <a:xfrm>
            <a:off x="2425700" y="576263"/>
            <a:ext cx="6000750" cy="1965325"/>
          </a:xfrm>
          <a:prstGeom prst="ellipse">
            <a:avLst/>
          </a:prstGeom>
          <a:solidFill>
            <a:srgbClr val="F9F9A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 sz="3500" b="1">
                <a:solidFill>
                  <a:srgbClr val="CC0000"/>
                </a:solidFill>
              </a:rPr>
              <a:t>НАЗНАЧЕНИЕ</a:t>
            </a:r>
          </a:p>
          <a:p>
            <a:pPr defTabSz="1008063"/>
            <a:r>
              <a:rPr lang="ru-RU" sz="3500" b="1">
                <a:solidFill>
                  <a:srgbClr val="CC0000"/>
                </a:solidFill>
              </a:rPr>
              <a:t>традиционных кукол</a:t>
            </a:r>
          </a:p>
        </p:txBody>
      </p:sp>
      <p:sp>
        <p:nvSpPr>
          <p:cNvPr id="8200" name="Oval 5"/>
          <p:cNvSpPr>
            <a:spLocks noChangeArrowheads="1"/>
          </p:cNvSpPr>
          <p:nvPr/>
        </p:nvSpPr>
        <p:spPr bwMode="auto">
          <a:xfrm>
            <a:off x="781050" y="2921000"/>
            <a:ext cx="3617913" cy="1057275"/>
          </a:xfrm>
          <a:prstGeom prst="ellipse">
            <a:avLst/>
          </a:prstGeom>
          <a:solidFill>
            <a:srgbClr val="DFF5A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 sz="2600" b="1">
                <a:solidFill>
                  <a:srgbClr val="FF0000"/>
                </a:solidFill>
              </a:rPr>
              <a:t>ОБРЯДОВЫЕ</a:t>
            </a:r>
          </a:p>
        </p:txBody>
      </p:sp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3411538" y="4659313"/>
            <a:ext cx="3617912" cy="1057275"/>
          </a:xfrm>
          <a:prstGeom prst="ellipse">
            <a:avLst/>
          </a:prstGeom>
          <a:solidFill>
            <a:srgbClr val="DFF5A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 sz="2600" b="1">
                <a:solidFill>
                  <a:srgbClr val="FF0000"/>
                </a:solidFill>
              </a:rPr>
              <a:t>ИГРОВЫЕ</a:t>
            </a: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6453188" y="2921000"/>
            <a:ext cx="3617912" cy="1057275"/>
          </a:xfrm>
          <a:prstGeom prst="ellipse">
            <a:avLst/>
          </a:prstGeom>
          <a:solidFill>
            <a:srgbClr val="DFF5A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 sz="2600" b="1">
                <a:solidFill>
                  <a:srgbClr val="FF0000"/>
                </a:solidFill>
              </a:rPr>
              <a:t>ОБЕРЕГОВЫЕ</a:t>
            </a:r>
          </a:p>
        </p:txBody>
      </p:sp>
      <p:sp>
        <p:nvSpPr>
          <p:cNvPr id="8203" name="Line 10"/>
          <p:cNvSpPr>
            <a:spLocks noChangeShapeType="1"/>
          </p:cNvSpPr>
          <p:nvPr/>
        </p:nvSpPr>
        <p:spPr bwMode="auto">
          <a:xfrm>
            <a:off x="5467350" y="2616200"/>
            <a:ext cx="0" cy="1966913"/>
          </a:xfrm>
          <a:prstGeom prst="line">
            <a:avLst/>
          </a:prstGeom>
          <a:noFill/>
          <a:ln w="76200">
            <a:solidFill>
              <a:srgbClr val="993300"/>
            </a:solidFill>
            <a:round/>
            <a:headEnd/>
            <a:tailEnd type="diamond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7440613" y="2239963"/>
            <a:ext cx="739775" cy="681037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 type="diamond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>
            <a:off x="2836863" y="2314575"/>
            <a:ext cx="739775" cy="454025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 type="diamond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19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998" y="3600450"/>
            <a:ext cx="1571625" cy="31686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87338"/>
            <a:ext cx="2263775" cy="26527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2"/>
          <p:cNvSpPr>
            <a:spLocks noChangeArrowheads="1"/>
          </p:cNvSpPr>
          <p:nvPr/>
        </p:nvSpPr>
        <p:spPr bwMode="auto">
          <a:xfrm>
            <a:off x="291272" y="287338"/>
            <a:ext cx="9897303" cy="6742136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94" y="457178"/>
            <a:ext cx="2842599" cy="419575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273" y="3100384"/>
            <a:ext cx="3141715" cy="331469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2752725" y="288925"/>
            <a:ext cx="7165975" cy="12001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 Black" pitchFamily="34" charset="0"/>
              </a:rPr>
              <a:t>Обрядовые куклы</a:t>
            </a:r>
          </a:p>
        </p:txBody>
      </p:sp>
      <p:sp>
        <p:nvSpPr>
          <p:cNvPr id="922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6372225" y="1331913"/>
            <a:ext cx="3698875" cy="27225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3100" smtClean="0"/>
              <a:t>	</a:t>
            </a:r>
            <a:r>
              <a:rPr lang="ru-RU" sz="2600" smtClean="0"/>
              <a:t>Кукол обычно делали перед традиционными праздниками</a:t>
            </a:r>
            <a:endParaRPr lang="ru-RU" sz="3100" smtClean="0"/>
          </a:p>
          <a:p>
            <a:pPr eaLnBrk="1" hangingPunct="1">
              <a:buFontTx/>
              <a:buNone/>
            </a:pPr>
            <a:endParaRPr lang="ru-RU" sz="3100" smtClean="0"/>
          </a:p>
          <a:p>
            <a:pPr eaLnBrk="1" hangingPunct="1">
              <a:buFontTx/>
              <a:buNone/>
            </a:pPr>
            <a:endParaRPr lang="ru-RU" sz="3100" smtClean="0"/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2987675" y="1512888"/>
            <a:ext cx="3206750" cy="1965325"/>
          </a:xfrm>
          <a:prstGeom prst="rect">
            <a:avLst/>
          </a:prstGeom>
          <a:solidFill>
            <a:srgbClr val="F9F9A5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 b="1">
                <a:solidFill>
                  <a:srgbClr val="990033"/>
                </a:solidFill>
              </a:rPr>
              <a:t>Обряд</a:t>
            </a:r>
            <a:r>
              <a:rPr lang="ru-RU">
                <a:solidFill>
                  <a:srgbClr val="990033"/>
                </a:solidFill>
              </a:rPr>
              <a:t> – </a:t>
            </a:r>
          </a:p>
          <a:p>
            <a:pPr defTabSz="1008063"/>
            <a:r>
              <a:rPr lang="ru-RU" b="1">
                <a:solidFill>
                  <a:srgbClr val="990033"/>
                </a:solidFill>
              </a:rPr>
              <a:t>установленные обычаем </a:t>
            </a:r>
          </a:p>
          <a:p>
            <a:pPr defTabSz="1008063"/>
            <a:r>
              <a:rPr lang="ru-RU" b="1">
                <a:solidFill>
                  <a:srgbClr val="990033"/>
                </a:solidFill>
              </a:rPr>
              <a:t>действия, в которых </a:t>
            </a:r>
          </a:p>
          <a:p>
            <a:pPr defTabSz="1008063"/>
            <a:r>
              <a:rPr lang="ru-RU" b="1">
                <a:solidFill>
                  <a:srgbClr val="990033"/>
                </a:solidFill>
              </a:rPr>
              <a:t>воплощаются</a:t>
            </a:r>
          </a:p>
          <a:p>
            <a:pPr defTabSz="1008063"/>
            <a:r>
              <a:rPr lang="ru-RU" b="1">
                <a:solidFill>
                  <a:srgbClr val="990033"/>
                </a:solidFill>
              </a:rPr>
              <a:t> бытовые традиции</a:t>
            </a:r>
          </a:p>
          <a:p>
            <a:pPr defTabSz="1008063"/>
            <a:r>
              <a:rPr lang="ru-RU"/>
              <a:t>          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4148924" y="3743326"/>
            <a:ext cx="3617913" cy="2417763"/>
          </a:xfrm>
          <a:prstGeom prst="rect">
            <a:avLst/>
          </a:prstGeom>
          <a:solidFill>
            <a:srgbClr val="DFF5A9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100803" tIns="50402" rIns="100803" bIns="50402" anchor="ctr"/>
          <a:lstStyle/>
          <a:p>
            <a:pPr defTabSz="1008063"/>
            <a:r>
              <a:rPr lang="ru-RU"/>
              <a:t>В глубокой древности кукла </a:t>
            </a:r>
          </a:p>
          <a:p>
            <a:pPr defTabSz="1008063"/>
            <a:r>
              <a:rPr lang="ru-RU"/>
              <a:t>выполняла </a:t>
            </a:r>
          </a:p>
          <a:p>
            <a:pPr defTabSz="1008063"/>
            <a:r>
              <a:rPr lang="ru-RU"/>
              <a:t>чрезвычайную миссию, </a:t>
            </a:r>
          </a:p>
          <a:p>
            <a:pPr defTabSz="1008063"/>
            <a:r>
              <a:rPr lang="ru-RU"/>
              <a:t>заменив собой </a:t>
            </a:r>
          </a:p>
          <a:p>
            <a:pPr defTabSz="1008063"/>
            <a:r>
              <a:rPr lang="ru-RU"/>
              <a:t>человеческие </a:t>
            </a:r>
          </a:p>
          <a:p>
            <a:pPr defTabSz="1008063"/>
            <a:r>
              <a:rPr lang="ru-RU"/>
              <a:t>жертвоприношения</a:t>
            </a:r>
          </a:p>
        </p:txBody>
      </p:sp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362711" y="4506913"/>
            <a:ext cx="4071966" cy="277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803" tIns="50402" rIns="100803" bIns="50402">
            <a:spAutoFit/>
          </a:bodyPr>
          <a:lstStyle/>
          <a:p>
            <a:pPr algn="l" defTabSz="1008063">
              <a:spcBef>
                <a:spcPct val="50000"/>
              </a:spcBef>
            </a:pPr>
            <a:r>
              <a:rPr lang="ru-RU" sz="2600" dirty="0"/>
              <a:t>После «использования» их сжигали </a:t>
            </a:r>
            <a:r>
              <a:rPr lang="ru-RU" dirty="0">
                <a:solidFill>
                  <a:srgbClr val="FF0000"/>
                </a:solidFill>
                <a:latin typeface="Arial Unicode MS" pitchFamily="34" charset="-128"/>
              </a:rPr>
              <a:t>(Масленица, Коляда),</a:t>
            </a:r>
            <a:r>
              <a:rPr lang="ru-RU" sz="2600" dirty="0"/>
              <a:t> топили </a:t>
            </a:r>
            <a:r>
              <a:rPr lang="ru-RU" dirty="0">
                <a:solidFill>
                  <a:srgbClr val="FF0000"/>
                </a:solidFill>
              </a:rPr>
              <a:t>(Купавка),</a:t>
            </a:r>
            <a:r>
              <a:rPr lang="ru-RU" sz="2600" dirty="0"/>
              <a:t>       закапывали  в землю </a:t>
            </a:r>
            <a:r>
              <a:rPr lang="ru-RU" dirty="0">
                <a:solidFill>
                  <a:srgbClr val="FF0000"/>
                </a:solidFill>
              </a:rPr>
              <a:t>(Лихоманки, Кострома, </a:t>
            </a:r>
            <a:r>
              <a:rPr lang="ru-RU" dirty="0" err="1">
                <a:solidFill>
                  <a:srgbClr val="FF0000"/>
                </a:solidFill>
              </a:rPr>
              <a:t>Кукушечка</a:t>
            </a:r>
            <a:r>
              <a:rPr lang="ru-RU" dirty="0">
                <a:solidFill>
                  <a:srgbClr val="FF0000"/>
                </a:solidFill>
              </a:rPr>
              <a:t>).</a:t>
            </a:r>
            <a:r>
              <a:rPr lang="ru-RU" dirty="0"/>
              <a:t> </a:t>
            </a:r>
          </a:p>
          <a:p>
            <a:pPr algn="l" defTabSz="1008063">
              <a:spcBef>
                <a:spcPct val="50000"/>
              </a:spcBef>
              <a:buFontTx/>
              <a:buChar char="•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2"/>
          <p:cNvSpPr>
            <a:spLocks noChangeArrowheads="1"/>
          </p:cNvSpPr>
          <p:nvPr/>
        </p:nvSpPr>
        <p:spPr bwMode="auto">
          <a:xfrm>
            <a:off x="219834" y="287338"/>
            <a:ext cx="9968741" cy="6553200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1024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710" y="3243260"/>
            <a:ext cx="2971800" cy="30511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243260"/>
            <a:ext cx="3600450" cy="305117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079500"/>
            <a:ext cx="34210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385740"/>
            <a:ext cx="9396413" cy="598510"/>
          </a:xfrm>
        </p:spPr>
        <p:txBody>
          <a:bodyPr/>
          <a:lstStyle/>
          <a:p>
            <a:pPr eaLnBrk="1" hangingPunct="1"/>
            <a:r>
              <a:rPr lang="ru-RU" b="1" dirty="0" err="1" smtClean="0">
                <a:solidFill>
                  <a:srgbClr val="FF0000"/>
                </a:solidFill>
                <a:latin typeface="Arial Black" pitchFamily="34" charset="0"/>
              </a:rPr>
              <a:t>Обереговые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куклы</a:t>
            </a:r>
          </a:p>
        </p:txBody>
      </p:sp>
      <p:sp>
        <p:nvSpPr>
          <p:cNvPr id="10246" name="Rectangle 4"/>
          <p:cNvSpPr>
            <a:spLocks noChangeArrowheads="1"/>
          </p:cNvSpPr>
          <p:nvPr/>
        </p:nvSpPr>
        <p:spPr bwMode="auto">
          <a:xfrm>
            <a:off x="291272" y="1100120"/>
            <a:ext cx="3021841" cy="2212993"/>
          </a:xfrm>
          <a:prstGeom prst="rect">
            <a:avLst/>
          </a:prstGeom>
          <a:solidFill>
            <a:srgbClr val="F9F9A5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/>
            <a:r>
              <a:rPr lang="ru-RU" sz="2400" dirty="0"/>
              <a:t>Оберег – это предмет, </a:t>
            </a:r>
          </a:p>
          <a:p>
            <a:pPr defTabSz="1008063"/>
            <a:r>
              <a:rPr lang="ru-RU" sz="2400" dirty="0"/>
              <a:t>который «оберегает»</a:t>
            </a:r>
          </a:p>
          <a:p>
            <a:pPr defTabSz="1008063"/>
            <a:r>
              <a:rPr lang="ru-RU" sz="2400" dirty="0"/>
              <a:t>своего владельца</a:t>
            </a:r>
          </a:p>
          <a:p>
            <a:pPr defTabSz="1008063"/>
            <a:r>
              <a:rPr lang="ru-RU" sz="2400" dirty="0"/>
              <a:t>от разных</a:t>
            </a:r>
          </a:p>
          <a:p>
            <a:pPr defTabSz="1008063"/>
            <a:r>
              <a:rPr lang="ru-RU" sz="2400" dirty="0"/>
              <a:t>бедствий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79388" y="6172218"/>
            <a:ext cx="10261600" cy="65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У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славянских народов  все куклы были добрые и </a:t>
            </a:r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не использовались для вызова злых духов или </a:t>
            </a:r>
            <a:r>
              <a:rPr lang="ru-RU" dirty="0" err="1">
                <a:solidFill>
                  <a:srgbClr val="FF0000"/>
                </a:solidFill>
                <a:latin typeface="Arial Black" pitchFamily="34" charset="0"/>
              </a:rPr>
              <a:t>насылания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порчи 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7127875" y="1100120"/>
            <a:ext cx="3021841" cy="2357455"/>
          </a:xfrm>
          <a:prstGeom prst="rect">
            <a:avLst/>
          </a:prstGeom>
          <a:solidFill>
            <a:srgbClr val="DFF5A9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>
              <a:lnSpc>
                <a:spcPct val="80000"/>
              </a:lnSpc>
              <a:spcBef>
                <a:spcPct val="20000"/>
              </a:spcBef>
            </a:pPr>
            <a:endParaRPr lang="ru-RU" sz="2400" dirty="0" smtClean="0"/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/>
              <a:t>Изготавливались </a:t>
            </a:r>
            <a:endParaRPr lang="ru-RU" sz="2400" dirty="0"/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sz="2400" dirty="0"/>
              <a:t>по особому случаю, </a:t>
            </a:r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sz="2400" dirty="0"/>
              <a:t>берегли семью от </a:t>
            </a:r>
            <a:endParaRPr lang="ru-RU" sz="2400" dirty="0" smtClean="0"/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/>
              <a:t>ссор</a:t>
            </a:r>
            <a:r>
              <a:rPr lang="ru-RU" sz="2400" dirty="0"/>
              <a:t>, </a:t>
            </a:r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r>
              <a:rPr lang="ru-RU" sz="2400" dirty="0"/>
              <a:t>болезней и невзгод.</a:t>
            </a:r>
          </a:p>
          <a:p>
            <a:pPr defTabSz="1008063">
              <a:lnSpc>
                <a:spcPct val="80000"/>
              </a:lnSpc>
              <a:spcBef>
                <a:spcPct val="20000"/>
              </a:spcBef>
            </a:pPr>
            <a:endParaRPr lang="ru-RU" sz="2400" b="1" dirty="0"/>
          </a:p>
          <a:p>
            <a:pPr defTabSz="1008063"/>
            <a:endParaRPr lang="ru-RU" dirty="0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291668" y="3814765"/>
            <a:ext cx="3643338" cy="2143140"/>
          </a:xfrm>
          <a:prstGeom prst="rect">
            <a:avLst/>
          </a:prstGeom>
          <a:solidFill>
            <a:srgbClr val="FFCCCC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 С этими куклами </a:t>
            </a:r>
          </a:p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никогда </a:t>
            </a:r>
          </a:p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не разрешалось играть. </a:t>
            </a:r>
          </a:p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Хранились они в ларце </a:t>
            </a:r>
          </a:p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или туеске, </a:t>
            </a:r>
          </a:p>
          <a:p>
            <a:pPr defTabSz="1008063">
              <a:lnSpc>
                <a:spcPct val="90000"/>
              </a:lnSpc>
              <a:spcBef>
                <a:spcPct val="20000"/>
              </a:spcBef>
            </a:pPr>
            <a:r>
              <a:rPr lang="ru-RU" dirty="0"/>
              <a:t>подальше от чужих глаз. </a:t>
            </a:r>
          </a:p>
          <a:p>
            <a:pPr defTabSz="1008063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2"/>
          <p:cNvSpPr>
            <a:spLocks noChangeArrowheads="1"/>
          </p:cNvSpPr>
          <p:nvPr/>
        </p:nvSpPr>
        <p:spPr bwMode="auto">
          <a:xfrm>
            <a:off x="219834" y="287338"/>
            <a:ext cx="9968741" cy="6742136"/>
          </a:xfrm>
          <a:prstGeom prst="roundRect">
            <a:avLst>
              <a:gd name="adj" fmla="val 8500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25400" algn="ctr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endParaRPr lang="ru-RU"/>
          </a:p>
          <a:p>
            <a:endParaRPr lang="ru-RU"/>
          </a:p>
        </p:txBody>
      </p:sp>
      <p:pic>
        <p:nvPicPr>
          <p:cNvPr id="1126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834" y="4386268"/>
            <a:ext cx="2555875" cy="25558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86" y="385740"/>
            <a:ext cx="1704975" cy="14287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5204" y="600054"/>
            <a:ext cx="1704975" cy="14287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7948" y="4672020"/>
            <a:ext cx="2628900" cy="19716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385740"/>
            <a:ext cx="7218363" cy="55088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Игровые куклы</a:t>
            </a:r>
          </a:p>
        </p:txBody>
      </p:sp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291272" y="1957376"/>
            <a:ext cx="3671888" cy="2447925"/>
          </a:xfrm>
          <a:prstGeom prst="rect">
            <a:avLst/>
          </a:prstGeom>
          <a:solidFill>
            <a:srgbClr val="F9F9A5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/>
            <a:r>
              <a:rPr lang="ru-RU" b="1" dirty="0"/>
              <a:t>Игровые куклы делали</a:t>
            </a:r>
          </a:p>
          <a:p>
            <a:pPr defTabSz="1008063"/>
            <a:r>
              <a:rPr lang="ru-RU" b="1" dirty="0"/>
              <a:t>или специально для детей, </a:t>
            </a:r>
          </a:p>
          <a:p>
            <a:pPr defTabSz="1008063"/>
            <a:r>
              <a:rPr lang="ru-RU" b="1" dirty="0"/>
              <a:t>или отдавали детям </a:t>
            </a:r>
          </a:p>
          <a:p>
            <a:pPr defTabSz="1008063"/>
            <a:r>
              <a:rPr lang="ru-RU" b="1" dirty="0"/>
              <a:t>обрядовые куклы, </a:t>
            </a:r>
          </a:p>
          <a:p>
            <a:pPr defTabSz="1008063"/>
            <a:r>
              <a:rPr lang="ru-RU" b="1" dirty="0"/>
              <a:t>когда они уже выполнили </a:t>
            </a:r>
          </a:p>
          <a:p>
            <a:pPr defTabSz="1008063"/>
            <a:r>
              <a:rPr lang="ru-RU" b="1" dirty="0"/>
              <a:t>свою ритуальную функцию</a:t>
            </a:r>
            <a:r>
              <a:rPr lang="ru-RU" dirty="0"/>
              <a:t>.</a:t>
            </a:r>
          </a:p>
        </p:txBody>
      </p:sp>
      <p:sp>
        <p:nvSpPr>
          <p:cNvPr id="11272" name="Rectangle 5"/>
          <p:cNvSpPr>
            <a:spLocks noChangeArrowheads="1"/>
          </p:cNvSpPr>
          <p:nvPr/>
        </p:nvSpPr>
        <p:spPr bwMode="auto">
          <a:xfrm>
            <a:off x="2220098" y="4600582"/>
            <a:ext cx="5616575" cy="2233612"/>
          </a:xfrm>
          <a:prstGeom prst="rect">
            <a:avLst/>
          </a:prstGeom>
          <a:solidFill>
            <a:srgbClr val="FFCCCC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/>
            <a:r>
              <a:rPr lang="ru-RU" b="1" dirty="0"/>
              <a:t>Играя, дети воспроизводят </a:t>
            </a:r>
          </a:p>
          <a:p>
            <a:pPr defTabSz="1008063"/>
            <a:r>
              <a:rPr lang="ru-RU" b="1" dirty="0"/>
              <a:t>жизненные ситуации</a:t>
            </a:r>
          </a:p>
          <a:p>
            <a:pPr defTabSz="1008063"/>
            <a:r>
              <a:rPr lang="ru-RU" dirty="0"/>
              <a:t>(свадьба, прием гостей, рождение младенца),</a:t>
            </a:r>
            <a:r>
              <a:rPr lang="ru-RU" b="1" dirty="0"/>
              <a:t> </a:t>
            </a:r>
          </a:p>
          <a:p>
            <a:pPr defTabSz="1008063"/>
            <a:r>
              <a:rPr lang="ru-RU" b="1" dirty="0"/>
              <a:t>это приобщает их к традициям, </a:t>
            </a:r>
          </a:p>
          <a:p>
            <a:pPr defTabSz="1008063"/>
            <a:r>
              <a:rPr lang="ru-RU" b="1" dirty="0"/>
              <a:t>культуре народа, доброте и красоте</a:t>
            </a:r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6863568" y="2100252"/>
            <a:ext cx="3240088" cy="2376487"/>
          </a:xfrm>
          <a:prstGeom prst="rect">
            <a:avLst/>
          </a:prstGeom>
          <a:solidFill>
            <a:srgbClr val="DFF5A9"/>
          </a:solidFill>
          <a:ln w="254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defTabSz="1008063"/>
            <a:r>
              <a:rPr lang="ru-RU" b="1"/>
              <a:t>Очень часто </a:t>
            </a:r>
          </a:p>
          <a:p>
            <a:pPr defTabSz="1008063"/>
            <a:r>
              <a:rPr lang="ru-RU" b="1"/>
              <a:t>дети делали себе </a:t>
            </a:r>
          </a:p>
          <a:p>
            <a:pPr defTabSz="1008063"/>
            <a:r>
              <a:rPr lang="ru-RU" b="1"/>
              <a:t>кукол сами, </a:t>
            </a:r>
          </a:p>
          <a:p>
            <a:pPr defTabSz="1008063"/>
            <a:r>
              <a:rPr lang="ru-RU" b="1"/>
              <a:t>что прививало </a:t>
            </a:r>
          </a:p>
          <a:p>
            <a:pPr defTabSz="1008063"/>
            <a:r>
              <a:rPr lang="ru-RU" b="1"/>
              <a:t>любовь к рукоделию</a:t>
            </a:r>
          </a:p>
        </p:txBody>
      </p:sp>
      <p:sp>
        <p:nvSpPr>
          <p:cNvPr id="11274" name="Rectangle 7"/>
          <p:cNvSpPr>
            <a:spLocks noChangeArrowheads="1"/>
          </p:cNvSpPr>
          <p:nvPr/>
        </p:nvSpPr>
        <p:spPr bwMode="auto">
          <a:xfrm>
            <a:off x="1577156" y="957244"/>
            <a:ext cx="81883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008063">
              <a:spcBef>
                <a:spcPct val="20000"/>
              </a:spcBef>
            </a:pPr>
            <a:r>
              <a:rPr lang="ru-RU" b="1" dirty="0">
                <a:solidFill>
                  <a:srgbClr val="0066FF"/>
                </a:solidFill>
              </a:rPr>
              <a:t>Считалось, что если дети много и усердно играют с куклами – </a:t>
            </a:r>
          </a:p>
          <a:p>
            <a:pPr defTabSz="1008063">
              <a:spcBef>
                <a:spcPct val="20000"/>
              </a:spcBef>
            </a:pPr>
            <a:r>
              <a:rPr lang="ru-RU" b="1" dirty="0">
                <a:solidFill>
                  <a:srgbClr val="0066FF"/>
                </a:solidFill>
              </a:rPr>
              <a:t>в семье будет лад и достаток.</a:t>
            </a:r>
          </a:p>
        </p:txBody>
      </p:sp>
      <p:pic>
        <p:nvPicPr>
          <p:cNvPr id="1127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172" y="1814500"/>
            <a:ext cx="3124200" cy="29718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1861</TotalTime>
  <Words>777</Words>
  <Application>Microsoft Office PowerPoint</Application>
  <PresentationFormat>Произвольный</PresentationFormat>
  <Paragraphs>178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Оформление по умолчанию</vt:lpstr>
      <vt:lpstr>Социальный проект НАУЧИТЬ ДОБРОТЕ</vt:lpstr>
      <vt:lpstr>Слайд 2</vt:lpstr>
      <vt:lpstr>Слайд 3</vt:lpstr>
      <vt:lpstr>Слайд 4</vt:lpstr>
      <vt:lpstr>Слайд 5</vt:lpstr>
      <vt:lpstr>Слайд 6</vt:lpstr>
      <vt:lpstr>Обрядовые куклы</vt:lpstr>
      <vt:lpstr>Обереговые куклы</vt:lpstr>
      <vt:lpstr>Игровые куклы</vt:lpstr>
      <vt:lpstr>Слайд 10</vt:lpstr>
      <vt:lpstr> Милосердие - сострадательная любовь,  сердечное участие в жизни  немощных и нуждающихся. </vt:lpstr>
      <vt:lpstr>Слайд 12</vt:lpstr>
      <vt:lpstr>Слайд 13</vt:lpstr>
      <vt:lpstr>Слайд 14</vt:lpstr>
      <vt:lpstr>Мастер – класс  по изготовлению куклы «Убоженька» или «Жалейка» </vt:lpstr>
      <vt:lpstr>Слайд 16</vt:lpstr>
      <vt:lpstr>Слайд 17</vt:lpstr>
      <vt:lpstr>Слайд 18</vt:lpstr>
      <vt:lpstr>Слайд 19</vt:lpstr>
      <vt:lpstr>Слайд 20</vt:lpstr>
      <vt:lpstr>Слайд 21</vt:lpstr>
      <vt:lpstr>Куколки готовы! Играйте и учитесь  быть добрыми!</vt:lpstr>
      <vt:lpstr>Слайд 23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МУДРОСТЬ БАБУШКИНЫХ  КУКОЛ</dc:title>
  <dc:creator>User</dc:creator>
  <cp:lastModifiedBy>Пользователь</cp:lastModifiedBy>
  <cp:revision>103</cp:revision>
  <dcterms:created xsi:type="dcterms:W3CDTF">2013-02-12T09:24:21Z</dcterms:created>
  <dcterms:modified xsi:type="dcterms:W3CDTF">2017-01-31T04:24:13Z</dcterms:modified>
</cp:coreProperties>
</file>